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4" r:id="rId10"/>
    <p:sldId id="264" r:id="rId11"/>
    <p:sldId id="270" r:id="rId12"/>
    <p:sldId id="275" r:id="rId13"/>
    <p:sldId id="271" r:id="rId14"/>
    <p:sldId id="266" r:id="rId15"/>
    <p:sldId id="267" r:id="rId16"/>
    <p:sldId id="268" r:id="rId17"/>
  </p:sldIdLst>
  <p:sldSz cx="6858000" cy="51435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Fugaz One" pitchFamily="2" charset="0"/>
      <p:regular r:id="rId22"/>
    </p:embeddedFont>
    <p:embeddedFont>
      <p:font typeface="Marvel" panose="02000000000000000000" pitchFamily="2" charset="0"/>
      <p:regular r:id="rId23"/>
      <p:bold r:id="rId24"/>
      <p:italic r:id="rId25"/>
      <p:boldItalic r:id="rId26"/>
    </p:embeddedFont>
    <p:embeddedFont>
      <p:font typeface="Corbel" panose="020B050302020402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</p:embeddedFontLst>
  <p:defaultTextStyle>
    <a:defPPr>
      <a:defRPr lang="es-UY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B4B6"/>
    <a:srgbClr val="3335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146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1600" dirty="0" err="1"/>
              <a:t>Evolución</a:t>
            </a:r>
            <a:r>
              <a:rPr lang="en-US" sz="1600" dirty="0"/>
              <a:t> de smartphones </a:t>
            </a:r>
            <a:r>
              <a:rPr lang="en-US" sz="1600" dirty="0" err="1"/>
              <a:t>en</a:t>
            </a:r>
            <a:r>
              <a:rPr lang="en-US" sz="1600" dirty="0"/>
              <a:t> Uruguay</a:t>
            </a:r>
          </a:p>
        </c:rich>
      </c:tx>
      <c:layout>
        <c:manualLayout>
          <c:xMode val="edge"/>
          <c:yMode val="edge"/>
          <c:x val="0.17830729166666667"/>
          <c:y val="3.56506238859180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s-UY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7213193077427821"/>
          <c:y val="0.20559742866366304"/>
          <c:w val="0.7992222358923885"/>
          <c:h val="0.58971970749645597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Sheet3!$A$3</c:f>
              <c:strCache>
                <c:ptCount val="1"/>
                <c:pt idx="0">
                  <c:v>Cantidad de smartphones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UY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Sheet3!$B$2:$F$2</c:f>
              <c:numCache>
                <c:formatCode>0</c:formatCod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numCache>
            </c:numRef>
          </c:cat>
          <c:val>
            <c:numRef>
              <c:f>Sheet3!$B$3:$F$3</c:f>
              <c:numCache>
                <c:formatCode>#,##0</c:formatCode>
                <c:ptCount val="5"/>
                <c:pt idx="0">
                  <c:v>120000</c:v>
                </c:pt>
                <c:pt idx="1">
                  <c:v>370000</c:v>
                </c:pt>
                <c:pt idx="2">
                  <c:v>1200000</c:v>
                </c:pt>
                <c:pt idx="3">
                  <c:v>1600000</c:v>
                </c:pt>
                <c:pt idx="4">
                  <c:v>2200000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-635915248"/>
        <c:axId val="-635917968"/>
        <c:axId val="0"/>
      </c:bar3DChart>
      <c:catAx>
        <c:axId val="-635915248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UY"/>
          </a:p>
        </c:txPr>
        <c:crossAx val="-635917968"/>
        <c:crosses val="autoZero"/>
        <c:auto val="1"/>
        <c:lblAlgn val="ctr"/>
        <c:lblOffset val="100"/>
        <c:noMultiLvlLbl val="0"/>
      </c:catAx>
      <c:valAx>
        <c:axId val="-635917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UY"/>
          </a:p>
        </c:txPr>
        <c:crossAx val="-635915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UY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9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841772"/>
            <a:ext cx="58293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1D8BD-E1BA-4B58-871A-C4B8E743573E}" type="datetimeFigureOut">
              <a:rPr lang="es-UY" smtClean="0"/>
              <a:t>11/5/2017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7753E-F30F-441D-8434-AF0A9D0DF16A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596936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1D8BD-E1BA-4B58-871A-C4B8E743573E}" type="datetimeFigureOut">
              <a:rPr lang="es-UY" smtClean="0"/>
              <a:t>11/5/2017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7753E-F30F-441D-8434-AF0A9D0DF16A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685389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73844"/>
            <a:ext cx="1478756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73844"/>
            <a:ext cx="4350544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1D8BD-E1BA-4B58-871A-C4B8E743573E}" type="datetimeFigureOut">
              <a:rPr lang="es-UY" smtClean="0"/>
              <a:t>11/5/2017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7753E-F30F-441D-8434-AF0A9D0DF16A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386849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1D8BD-E1BA-4B58-871A-C4B8E743573E}" type="datetimeFigureOut">
              <a:rPr lang="es-UY" smtClean="0"/>
              <a:t>11/5/2017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7753E-F30F-441D-8434-AF0A9D0DF16A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295572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5"/>
            <a:ext cx="5915025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9"/>
            <a:ext cx="5915025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1D8BD-E1BA-4B58-871A-C4B8E743573E}" type="datetimeFigureOut">
              <a:rPr lang="es-UY" smtClean="0"/>
              <a:t>11/5/2017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7753E-F30F-441D-8434-AF0A9D0DF16A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344527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369219"/>
            <a:ext cx="291465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369219"/>
            <a:ext cx="291465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1D8BD-E1BA-4B58-871A-C4B8E743573E}" type="datetimeFigureOut">
              <a:rPr lang="es-UY" smtClean="0"/>
              <a:t>11/5/2017</a:t>
            </a:fld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7753E-F30F-441D-8434-AF0A9D0DF16A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455969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73845"/>
            <a:ext cx="5915025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260872"/>
            <a:ext cx="2901255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878806"/>
            <a:ext cx="2901255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260872"/>
            <a:ext cx="2915543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878806"/>
            <a:ext cx="2915543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1D8BD-E1BA-4B58-871A-C4B8E743573E}" type="datetimeFigureOut">
              <a:rPr lang="es-UY" smtClean="0"/>
              <a:t>11/5/2017</a:t>
            </a:fld>
            <a:endParaRPr lang="es-U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7753E-F30F-441D-8434-AF0A9D0DF16A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813703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1D8BD-E1BA-4B58-871A-C4B8E743573E}" type="datetimeFigureOut">
              <a:rPr lang="es-UY" smtClean="0"/>
              <a:t>11/5/2017</a:t>
            </a:fld>
            <a:endParaRPr lang="es-U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7753E-F30F-441D-8434-AF0A9D0DF16A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986383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1D8BD-E1BA-4B58-871A-C4B8E743573E}" type="datetimeFigureOut">
              <a:rPr lang="es-UY" smtClean="0"/>
              <a:t>11/5/2017</a:t>
            </a:fld>
            <a:endParaRPr lang="es-U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7753E-F30F-441D-8434-AF0A9D0DF16A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83180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70"/>
            <a:ext cx="3471863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0"/>
            <a:ext cx="2211884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1D8BD-E1BA-4B58-871A-C4B8E743573E}" type="datetimeFigureOut">
              <a:rPr lang="es-UY" smtClean="0"/>
              <a:t>11/5/2017</a:t>
            </a:fld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7753E-F30F-441D-8434-AF0A9D0DF16A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045813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740570"/>
            <a:ext cx="3471863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0"/>
            <a:ext cx="2211884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1D8BD-E1BA-4B58-871A-C4B8E743573E}" type="datetimeFigureOut">
              <a:rPr lang="es-UY" smtClean="0"/>
              <a:t>11/5/2017</a:t>
            </a:fld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7753E-F30F-441D-8434-AF0A9D0DF16A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405053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73845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4767264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1D8BD-E1BA-4B58-871A-C4B8E743573E}" type="datetimeFigureOut">
              <a:rPr lang="es-UY" smtClean="0"/>
              <a:t>11/5/2017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4767264"/>
            <a:ext cx="23145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4767264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7753E-F30F-441D-8434-AF0A9D0DF16A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88163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easycharge.com.uy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988820" y="0"/>
            <a:ext cx="4869180" cy="5143500"/>
            <a:chOff x="2499360" y="0"/>
            <a:chExt cx="4358640" cy="5143500"/>
          </a:xfrm>
        </p:grpSpPr>
        <p:sp>
          <p:nvSpPr>
            <p:cNvPr id="11" name="Right Triangle 10"/>
            <p:cNvSpPr/>
            <p:nvPr/>
          </p:nvSpPr>
          <p:spPr>
            <a:xfrm rot="10800000">
              <a:off x="2499360" y="0"/>
              <a:ext cx="4358640" cy="5143500"/>
            </a:xfrm>
            <a:prstGeom prst="rtTriangle">
              <a:avLst/>
            </a:prstGeom>
            <a:solidFill>
              <a:srgbClr val="02B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 dirty="0"/>
            </a:p>
          </p:txBody>
        </p:sp>
        <p:sp>
          <p:nvSpPr>
            <p:cNvPr id="15" name="Right Triangle 14"/>
            <p:cNvSpPr/>
            <p:nvPr/>
          </p:nvSpPr>
          <p:spPr>
            <a:xfrm rot="10800000">
              <a:off x="3246119" y="0"/>
              <a:ext cx="3611879" cy="51435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3105" y="2373252"/>
            <a:ext cx="1750868" cy="23712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912" y="224660"/>
            <a:ext cx="1215395" cy="13720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87655" y="1640929"/>
            <a:ext cx="1309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UY" sz="1200" i="1" dirty="0" err="1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rPr>
              <a:t>Mantenete</a:t>
            </a:r>
            <a:r>
              <a:rPr lang="es-UY" sz="1200" i="1" dirty="0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rPr>
              <a:t> conectado</a:t>
            </a:r>
            <a:endParaRPr lang="es-UY" sz="1200" i="1" dirty="0">
              <a:solidFill>
                <a:schemeClr val="bg2">
                  <a:lumMod val="25000"/>
                </a:schemeClr>
              </a:solidFill>
              <a:latin typeface="Marvel" panose="02000000000000000000" pitchFamily="2" charset="0"/>
              <a:ea typeface="Marve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38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791074" y="0"/>
            <a:ext cx="2066925" cy="5143500"/>
            <a:chOff x="2499360" y="0"/>
            <a:chExt cx="4358640" cy="5143500"/>
          </a:xfrm>
        </p:grpSpPr>
        <p:sp>
          <p:nvSpPr>
            <p:cNvPr id="11" name="Right Triangle 10"/>
            <p:cNvSpPr/>
            <p:nvPr/>
          </p:nvSpPr>
          <p:spPr>
            <a:xfrm rot="10800000">
              <a:off x="2499360" y="0"/>
              <a:ext cx="4358640" cy="5143500"/>
            </a:xfrm>
            <a:prstGeom prst="rtTriangle">
              <a:avLst/>
            </a:prstGeom>
            <a:solidFill>
              <a:srgbClr val="02B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15" name="Right Triangle 14"/>
            <p:cNvSpPr/>
            <p:nvPr/>
          </p:nvSpPr>
          <p:spPr>
            <a:xfrm rot="10800000">
              <a:off x="3246119" y="0"/>
              <a:ext cx="3611879" cy="51435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1625" y="3000375"/>
            <a:ext cx="1372838" cy="18592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1597" y="136958"/>
            <a:ext cx="657699" cy="7424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09497" y="879453"/>
            <a:ext cx="8418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UY" sz="700" i="1" dirty="0" err="1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rPr>
              <a:t>Mantenete</a:t>
            </a:r>
            <a:r>
              <a:rPr lang="es-UY" sz="700" i="1" dirty="0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rPr>
              <a:t> conectado</a:t>
            </a:r>
            <a:endParaRPr lang="es-UY" sz="700" i="1" dirty="0">
              <a:solidFill>
                <a:schemeClr val="bg2">
                  <a:lumMod val="25000"/>
                </a:schemeClr>
              </a:solidFill>
              <a:latin typeface="Marvel" panose="02000000000000000000" pitchFamily="2" charset="0"/>
              <a:ea typeface="Marvel" panose="02000000000000000000" pitchFamily="2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87492" y="309547"/>
            <a:ext cx="4220245" cy="6699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Corbel" panose="020B0503020204020204" pitchFamily="34" charset="0"/>
              </a:rPr>
              <a:t>OFERTA COMERCIAL </a:t>
            </a:r>
          </a:p>
          <a:p>
            <a:pPr lvl="0"/>
            <a:r>
              <a:rPr lang="en-US" sz="2400" dirty="0" smtClean="0">
                <a:solidFill>
                  <a:srgbClr val="33354E"/>
                </a:solidFill>
                <a:latin typeface="Fugaz One" pitchFamily="2" charset="0"/>
              </a:rPr>
              <a:t>EASY CHARGE SHOW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54E"/>
              </a:solidFill>
              <a:effectLst/>
              <a:uLnTx/>
              <a:uFillTx/>
              <a:latin typeface="Fugaz One" pitchFamily="2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7492" y="1079508"/>
            <a:ext cx="4851100" cy="37801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Contrato: Modalidad de comodato de equipos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.</a:t>
            </a: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endParaRPr lang="es-UY" dirty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Inicio estimado: 1° de junio de 2017.</a:t>
            </a: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endParaRPr lang="es-UY" dirty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Plazo: Un año desde el inicio con prorroga automática si 30 días antes de la finalización del mismo no se hubiera comunicado la voluntad de no utilizar la prorroga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.</a:t>
            </a: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endParaRPr lang="es-UY" dirty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Cambio de equipos: 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18 </a:t>
            </a: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meses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.</a:t>
            </a: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endParaRPr lang="es-UY" dirty="0" smtClean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Pago: $U 120 + I.V.A. mensuales por marca exhibida por equipo, dentro de la primera quincena siguiente a la finalización del mes.</a:t>
            </a: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endParaRPr lang="es-UY" dirty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Ajuste de pago: Semestral (Enero y Julio), siendo la paramétrica de ajuste 80 % IPC + 20 % variación del dólar americano. Primer ajuste enero de 2018.</a:t>
            </a: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endParaRPr lang="es-UY" dirty="0" smtClean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endParaRPr lang="es-UY" dirty="0" smtClean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endParaRPr lang="es-UY" dirty="0">
              <a:solidFill>
                <a:schemeClr val="bg2">
                  <a:lumMod val="25000"/>
                </a:scheme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75454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791074" y="0"/>
            <a:ext cx="2066925" cy="5143500"/>
            <a:chOff x="2499360" y="0"/>
            <a:chExt cx="4358640" cy="5143500"/>
          </a:xfrm>
        </p:grpSpPr>
        <p:sp>
          <p:nvSpPr>
            <p:cNvPr id="11" name="Right Triangle 10"/>
            <p:cNvSpPr/>
            <p:nvPr/>
          </p:nvSpPr>
          <p:spPr>
            <a:xfrm rot="10800000">
              <a:off x="2499360" y="0"/>
              <a:ext cx="4358640" cy="5143500"/>
            </a:xfrm>
            <a:prstGeom prst="rtTriangle">
              <a:avLst/>
            </a:prstGeom>
            <a:solidFill>
              <a:srgbClr val="02B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15" name="Right Triangle 14"/>
            <p:cNvSpPr/>
            <p:nvPr/>
          </p:nvSpPr>
          <p:spPr>
            <a:xfrm rot="10800000">
              <a:off x="3246119" y="0"/>
              <a:ext cx="3611879" cy="51435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1625" y="3000375"/>
            <a:ext cx="1372838" cy="18592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1597" y="136958"/>
            <a:ext cx="657699" cy="7424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09497" y="879453"/>
            <a:ext cx="8418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UY" sz="700" i="1" dirty="0" err="1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rPr>
              <a:t>Mantenete</a:t>
            </a:r>
            <a:r>
              <a:rPr lang="es-UY" sz="700" i="1" dirty="0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rPr>
              <a:t> conectado</a:t>
            </a:r>
            <a:endParaRPr lang="es-UY" sz="700" i="1" dirty="0">
              <a:solidFill>
                <a:schemeClr val="bg2">
                  <a:lumMod val="25000"/>
                </a:schemeClr>
              </a:solidFill>
              <a:latin typeface="Marvel" panose="02000000000000000000" pitchFamily="2" charset="0"/>
              <a:ea typeface="Marvel" panose="02000000000000000000" pitchFamily="2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87492" y="460419"/>
            <a:ext cx="4070183" cy="6190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>
                <a:solidFill>
                  <a:srgbClr val="33354E"/>
                </a:solidFill>
                <a:latin typeface="Fugaz One" pitchFamily="2" charset="0"/>
              </a:rPr>
              <a:t>MODALIDADES DE NEGOCIO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rgbClr val="33354E"/>
              </a:solidFill>
              <a:effectLst/>
              <a:uLnTx/>
              <a:uFillTx/>
              <a:latin typeface="Fugaz One" pitchFamily="2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7492" y="1605249"/>
            <a:ext cx="5090598" cy="32543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50000"/>
                  </a:schemeClr>
                </a:solidFill>
                <a:latin typeface="Corbel"/>
              </a:rPr>
              <a:t>Easy Charge Show </a:t>
            </a:r>
            <a:r>
              <a:rPr lang="es-UY" dirty="0" smtClean="0">
                <a:solidFill>
                  <a:schemeClr val="bg2">
                    <a:lumMod val="50000"/>
                  </a:schemeClr>
                </a:solidFill>
                <a:latin typeface="Corbel"/>
              </a:rPr>
              <a:t>II consiste </a:t>
            </a:r>
            <a:r>
              <a:rPr lang="es-UY" dirty="0">
                <a:solidFill>
                  <a:schemeClr val="bg2">
                    <a:lumMod val="50000"/>
                  </a:schemeClr>
                </a:solidFill>
                <a:latin typeface="Corbel"/>
              </a:rPr>
              <a:t>en otorgar al establecimiento en formato de comodato sin costo alguno la cantidad de equipos que considere necesario. En dichos aparatos se exhibirá publicidad </a:t>
            </a:r>
            <a:r>
              <a:rPr lang="es-UY" dirty="0" smtClean="0">
                <a:solidFill>
                  <a:schemeClr val="bg2">
                    <a:lumMod val="50000"/>
                  </a:schemeClr>
                </a:solidFill>
                <a:latin typeface="Corbel"/>
              </a:rPr>
              <a:t>de diversas empresas y del establecimiento en </a:t>
            </a:r>
            <a:r>
              <a:rPr lang="es-UY" dirty="0">
                <a:solidFill>
                  <a:schemeClr val="bg2">
                    <a:lumMod val="50000"/>
                  </a:schemeClr>
                </a:solidFill>
                <a:latin typeface="Corbel"/>
              </a:rPr>
              <a:t>formato de </a:t>
            </a:r>
            <a:r>
              <a:rPr lang="es-UY" dirty="0" smtClean="0">
                <a:solidFill>
                  <a:schemeClr val="bg2">
                    <a:lumMod val="50000"/>
                  </a:schemeClr>
                </a:solidFill>
                <a:latin typeface="Corbel"/>
              </a:rPr>
              <a:t>imagen. </a:t>
            </a: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endParaRPr lang="es-UY" dirty="0">
              <a:solidFill>
                <a:schemeClr val="bg2">
                  <a:lumMod val="50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50000"/>
                  </a:schemeClr>
                </a:solidFill>
                <a:latin typeface="Corbel"/>
              </a:rPr>
              <a:t>El establecimiento formara parte de la “Alianza Easy Charge” , contando con un producto novedoso en el mercado uruguayo que atraerá clientela al </a:t>
            </a:r>
            <a:r>
              <a:rPr lang="es-UY" dirty="0" smtClean="0">
                <a:solidFill>
                  <a:schemeClr val="bg2">
                    <a:lumMod val="50000"/>
                  </a:schemeClr>
                </a:solidFill>
                <a:latin typeface="Corbel"/>
              </a:rPr>
              <a:t>mismo.</a:t>
            </a:r>
            <a:endParaRPr lang="es-UY" dirty="0">
              <a:solidFill>
                <a:schemeClr val="bg2">
                  <a:lumMod val="50000"/>
                </a:schemeClr>
              </a:solidFill>
              <a:latin typeface="Corbel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4191" y="1246482"/>
            <a:ext cx="4070183" cy="3587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000" dirty="0" smtClean="0">
                <a:solidFill>
                  <a:srgbClr val="33354E"/>
                </a:solidFill>
                <a:latin typeface="Fugaz One" pitchFamily="2" charset="0"/>
              </a:rPr>
              <a:t>EASY CHARGE SHOW II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354E"/>
              </a:solidFill>
              <a:effectLst/>
              <a:uLnTx/>
              <a:uFillTx/>
              <a:latin typeface="Fugaz O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29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791074" y="0"/>
            <a:ext cx="2066925" cy="5143500"/>
            <a:chOff x="2499360" y="0"/>
            <a:chExt cx="4358640" cy="5143500"/>
          </a:xfrm>
        </p:grpSpPr>
        <p:sp>
          <p:nvSpPr>
            <p:cNvPr id="11" name="Right Triangle 10"/>
            <p:cNvSpPr/>
            <p:nvPr/>
          </p:nvSpPr>
          <p:spPr>
            <a:xfrm rot="10800000">
              <a:off x="2499360" y="0"/>
              <a:ext cx="4358640" cy="5143500"/>
            </a:xfrm>
            <a:prstGeom prst="rtTriangle">
              <a:avLst/>
            </a:prstGeom>
            <a:solidFill>
              <a:srgbClr val="02B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15" name="Right Triangle 14"/>
            <p:cNvSpPr/>
            <p:nvPr/>
          </p:nvSpPr>
          <p:spPr>
            <a:xfrm rot="10800000">
              <a:off x="3246119" y="0"/>
              <a:ext cx="3611879" cy="51435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1625" y="3000375"/>
            <a:ext cx="1372838" cy="18592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1597" y="136958"/>
            <a:ext cx="657699" cy="7424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09497" y="879453"/>
            <a:ext cx="8418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UY" sz="700" i="1" dirty="0" err="1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rPr>
              <a:t>Mantenete</a:t>
            </a:r>
            <a:r>
              <a:rPr lang="es-UY" sz="700" i="1" dirty="0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rPr>
              <a:t> conectado</a:t>
            </a:r>
            <a:endParaRPr lang="es-UY" sz="700" i="1" dirty="0">
              <a:solidFill>
                <a:schemeClr val="bg2">
                  <a:lumMod val="25000"/>
                </a:schemeClr>
              </a:solidFill>
              <a:latin typeface="Marvel" panose="02000000000000000000" pitchFamily="2" charset="0"/>
              <a:ea typeface="Marvel" panose="02000000000000000000" pitchFamily="2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87492" y="460419"/>
            <a:ext cx="4070183" cy="6190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>
                <a:solidFill>
                  <a:srgbClr val="33354E"/>
                </a:solidFill>
                <a:latin typeface="Fugaz One" pitchFamily="2" charset="0"/>
              </a:rPr>
              <a:t>MODALIDADES DE NEGOCIO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rgbClr val="33354E"/>
              </a:solidFill>
              <a:effectLst/>
              <a:uLnTx/>
              <a:uFillTx/>
              <a:latin typeface="Fugaz One" pitchFamily="2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7492" y="1605249"/>
            <a:ext cx="5090598" cy="32543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Intervalos de publicidad: una publicidad, menú, oferta o lo establecimiento solicite de 6 segundos por dos publicidades de marca asociada a </a:t>
            </a:r>
            <a:r>
              <a:rPr lang="es-UY" dirty="0" err="1">
                <a:solidFill>
                  <a:schemeClr val="bg2">
                    <a:lumMod val="25000"/>
                  </a:schemeClr>
                </a:solidFill>
                <a:latin typeface="Corbel"/>
              </a:rPr>
              <a:t>Easy</a:t>
            </a: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 </a:t>
            </a:r>
            <a:r>
              <a:rPr lang="es-UY" dirty="0" err="1">
                <a:solidFill>
                  <a:schemeClr val="bg2">
                    <a:lumMod val="25000"/>
                  </a:schemeClr>
                </a:solidFill>
                <a:latin typeface="Corbel"/>
              </a:rPr>
              <a:t>Charge</a:t>
            </a: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 de 6 segundos o su equivalente en tiempo. El local tendrá una mayor exposición de sus productos y servicios pero no recibirá contraprestación monetaria. </a:t>
            </a: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endParaRPr lang="es-UY" dirty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Cantidad de marcas: Máximo 10 por equipo, siendo marcas de renombre nacional e internacional no exhibiéndose marcas que sean competencia de las que ya auspicien el local. </a:t>
            </a: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endParaRPr lang="es-UY" dirty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Ejemplo: En un local con 7 horas de atención, en un escenario con la totalidad de las publicidades contratadas, los menús u ofertas del establecimiento se exhibirán en cada </a:t>
            </a:r>
            <a:r>
              <a:rPr lang="es-UY" dirty="0" err="1">
                <a:solidFill>
                  <a:schemeClr val="bg2">
                    <a:lumMod val="25000"/>
                  </a:schemeClr>
                </a:solidFill>
                <a:latin typeface="Corbel"/>
              </a:rPr>
              <a:t>Easy</a:t>
            </a: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 </a:t>
            </a:r>
            <a:r>
              <a:rPr lang="es-UY" dirty="0" err="1">
                <a:solidFill>
                  <a:schemeClr val="bg2">
                    <a:lumMod val="25000"/>
                  </a:schemeClr>
                </a:solidFill>
                <a:latin typeface="Corbel"/>
              </a:rPr>
              <a:t>Charge</a:t>
            </a: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 por un total de 140 minutos mientras que cada una de las publicidades tendrá una exposición de 28 minutos. 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4191" y="1246482"/>
            <a:ext cx="4070183" cy="3587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000" dirty="0" smtClean="0">
                <a:solidFill>
                  <a:srgbClr val="33354E"/>
                </a:solidFill>
                <a:latin typeface="Fugaz One" pitchFamily="2" charset="0"/>
              </a:rPr>
              <a:t>EASY CHARGE SHOW II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354E"/>
              </a:solidFill>
              <a:effectLst/>
              <a:uLnTx/>
              <a:uFillTx/>
              <a:latin typeface="Fugaz O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57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791074" y="0"/>
            <a:ext cx="2066925" cy="5143500"/>
            <a:chOff x="2499360" y="0"/>
            <a:chExt cx="4358640" cy="5143500"/>
          </a:xfrm>
        </p:grpSpPr>
        <p:sp>
          <p:nvSpPr>
            <p:cNvPr id="11" name="Right Triangle 10"/>
            <p:cNvSpPr/>
            <p:nvPr/>
          </p:nvSpPr>
          <p:spPr>
            <a:xfrm rot="10800000">
              <a:off x="2499360" y="0"/>
              <a:ext cx="4358640" cy="5143500"/>
            </a:xfrm>
            <a:prstGeom prst="rtTriangle">
              <a:avLst/>
            </a:prstGeom>
            <a:solidFill>
              <a:srgbClr val="02B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15" name="Right Triangle 14"/>
            <p:cNvSpPr/>
            <p:nvPr/>
          </p:nvSpPr>
          <p:spPr>
            <a:xfrm rot="10800000">
              <a:off x="3246119" y="0"/>
              <a:ext cx="3611879" cy="51435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1625" y="3000375"/>
            <a:ext cx="1372838" cy="18592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1597" y="136958"/>
            <a:ext cx="657699" cy="7424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09497" y="879453"/>
            <a:ext cx="8418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UY" sz="700" i="1" dirty="0" err="1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rPr>
              <a:t>Mantenete</a:t>
            </a:r>
            <a:r>
              <a:rPr lang="es-UY" sz="700" i="1" dirty="0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rPr>
              <a:t> conectado</a:t>
            </a:r>
            <a:endParaRPr lang="es-UY" sz="700" i="1" dirty="0">
              <a:solidFill>
                <a:schemeClr val="bg2">
                  <a:lumMod val="25000"/>
                </a:schemeClr>
              </a:solidFill>
              <a:latin typeface="Marvel" panose="02000000000000000000" pitchFamily="2" charset="0"/>
              <a:ea typeface="Marvel" panose="02000000000000000000" pitchFamily="2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87492" y="309547"/>
            <a:ext cx="4220245" cy="6699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Corbel" panose="020B0503020204020204" pitchFamily="34" charset="0"/>
              </a:rPr>
              <a:t>OFERTA COMERCIAL </a:t>
            </a:r>
          </a:p>
          <a:p>
            <a:pPr lvl="0"/>
            <a:r>
              <a:rPr lang="en-US" sz="2400" dirty="0" smtClean="0">
                <a:solidFill>
                  <a:srgbClr val="33354E"/>
                </a:solidFill>
                <a:latin typeface="Fugaz One" pitchFamily="2" charset="0"/>
              </a:rPr>
              <a:t>EASY CHARGE SHOW II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54E"/>
              </a:solidFill>
              <a:effectLst/>
              <a:uLnTx/>
              <a:uFillTx/>
              <a:latin typeface="Fugaz One" pitchFamily="2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7492" y="1196502"/>
            <a:ext cx="4783342" cy="36631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Contrato: Modalidad de comodato de equipos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.</a:t>
            </a: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endParaRPr lang="es-UY" dirty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Inicio estimado: 1° de junio de 2017.</a:t>
            </a: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endParaRPr lang="es-UY" dirty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Plazo: Un año desde el inicio con prorroga automática si 30 días antes de la finalización del mismo no se hubiera comunicado la voluntad de no utilizar la prorroga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.</a:t>
            </a: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endParaRPr lang="es-UY" dirty="0" smtClean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Cambio </a:t>
            </a: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de equipos: 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18 </a:t>
            </a: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meses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.</a:t>
            </a: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endParaRPr lang="es-UY" dirty="0">
              <a:solidFill>
                <a:schemeClr val="bg2">
                  <a:lumMod val="25000"/>
                </a:scheme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29124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791074" y="0"/>
            <a:ext cx="2066925" cy="5143500"/>
            <a:chOff x="2499360" y="0"/>
            <a:chExt cx="4358640" cy="5143500"/>
          </a:xfrm>
        </p:grpSpPr>
        <p:sp>
          <p:nvSpPr>
            <p:cNvPr id="11" name="Right Triangle 10"/>
            <p:cNvSpPr/>
            <p:nvPr/>
          </p:nvSpPr>
          <p:spPr>
            <a:xfrm rot="10800000">
              <a:off x="2499360" y="0"/>
              <a:ext cx="4358640" cy="5143500"/>
            </a:xfrm>
            <a:prstGeom prst="rtTriangle">
              <a:avLst/>
            </a:prstGeom>
            <a:solidFill>
              <a:srgbClr val="02B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15" name="Right Triangle 14"/>
            <p:cNvSpPr/>
            <p:nvPr/>
          </p:nvSpPr>
          <p:spPr>
            <a:xfrm rot="10800000">
              <a:off x="3246119" y="0"/>
              <a:ext cx="3611879" cy="51435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1625" y="3000375"/>
            <a:ext cx="1372838" cy="18592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1597" y="136958"/>
            <a:ext cx="657699" cy="7424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09497" y="879453"/>
            <a:ext cx="8418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UY" sz="700" i="1" dirty="0" err="1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rPr>
              <a:t>Mantenete</a:t>
            </a:r>
            <a:r>
              <a:rPr lang="es-UY" sz="700" i="1" dirty="0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rPr>
              <a:t> conectado</a:t>
            </a:r>
            <a:endParaRPr lang="es-UY" sz="700" i="1" dirty="0">
              <a:solidFill>
                <a:schemeClr val="bg2">
                  <a:lumMod val="25000"/>
                </a:schemeClr>
              </a:solidFill>
              <a:latin typeface="Marvel" panose="02000000000000000000" pitchFamily="2" charset="0"/>
              <a:ea typeface="Marvel" panose="02000000000000000000" pitchFamily="2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87492" y="460419"/>
            <a:ext cx="4070183" cy="6190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>
                <a:solidFill>
                  <a:srgbClr val="33354E"/>
                </a:solidFill>
                <a:latin typeface="Fugaz One" pitchFamily="2" charset="0"/>
              </a:rPr>
              <a:t>MODALIDADES DE NEGOCIO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rgbClr val="33354E"/>
              </a:solidFill>
              <a:effectLst/>
              <a:uLnTx/>
              <a:uFillTx/>
              <a:latin typeface="Fugaz One" pitchFamily="2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7492" y="1605249"/>
            <a:ext cx="5090598" cy="32543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Easy 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Charge </a:t>
            </a: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consiste en otorgar al establecimiento en modalidad de arrendamiento la cantidad de equipos que considere necesario, exhibiendo en dichos equipos lo que el establecimiento considere: 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Menús, </a:t>
            </a: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Ofertas, etc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.</a:t>
            </a: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endParaRPr lang="es-UY" dirty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El  personal de Easy Charge confeccionara a solicitud del establecimiento los templetes para exhibir en los equipos. </a:t>
            </a: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endParaRPr lang="es-UY" dirty="0">
              <a:solidFill>
                <a:schemeClr val="bg2">
                  <a:lumMod val="25000"/>
                </a:schemeClr>
              </a:solidFill>
              <a:latin typeface="Corbel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4191" y="1246482"/>
            <a:ext cx="4070183" cy="3587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000" dirty="0" smtClean="0">
                <a:solidFill>
                  <a:srgbClr val="33354E"/>
                </a:solidFill>
                <a:latin typeface="Fugaz One" pitchFamily="2" charset="0"/>
              </a:rPr>
              <a:t>EASY CHARGE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354E"/>
              </a:solidFill>
              <a:effectLst/>
              <a:uLnTx/>
              <a:uFillTx/>
              <a:latin typeface="Fugaz O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95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791074" y="0"/>
            <a:ext cx="2066925" cy="5143500"/>
            <a:chOff x="2499360" y="0"/>
            <a:chExt cx="4358640" cy="5143500"/>
          </a:xfrm>
        </p:grpSpPr>
        <p:sp>
          <p:nvSpPr>
            <p:cNvPr id="11" name="Right Triangle 10"/>
            <p:cNvSpPr/>
            <p:nvPr/>
          </p:nvSpPr>
          <p:spPr>
            <a:xfrm rot="10800000">
              <a:off x="2499360" y="0"/>
              <a:ext cx="4358640" cy="5143500"/>
            </a:xfrm>
            <a:prstGeom prst="rtTriangle">
              <a:avLst/>
            </a:prstGeom>
            <a:solidFill>
              <a:srgbClr val="02B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15" name="Right Triangle 14"/>
            <p:cNvSpPr/>
            <p:nvPr/>
          </p:nvSpPr>
          <p:spPr>
            <a:xfrm rot="10800000">
              <a:off x="3246119" y="0"/>
              <a:ext cx="3611879" cy="51435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1625" y="3000375"/>
            <a:ext cx="1372838" cy="18592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1597" y="136958"/>
            <a:ext cx="657699" cy="7424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09497" y="879453"/>
            <a:ext cx="8418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UY" sz="700" i="1" dirty="0" err="1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rPr>
              <a:t>Mantenete</a:t>
            </a:r>
            <a:r>
              <a:rPr lang="es-UY" sz="700" i="1" dirty="0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rPr>
              <a:t> conectado</a:t>
            </a:r>
            <a:endParaRPr lang="es-UY" sz="700" i="1" dirty="0">
              <a:solidFill>
                <a:schemeClr val="bg2">
                  <a:lumMod val="25000"/>
                </a:schemeClr>
              </a:solidFill>
              <a:latin typeface="Marvel" panose="02000000000000000000" pitchFamily="2" charset="0"/>
              <a:ea typeface="Marvel" panose="02000000000000000000" pitchFamily="2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87492" y="309547"/>
            <a:ext cx="4220245" cy="6699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Corbel" panose="020B0503020204020204" pitchFamily="34" charset="0"/>
              </a:rPr>
              <a:t>OFERTA COMERCIAL </a:t>
            </a:r>
          </a:p>
          <a:p>
            <a:pPr lvl="0"/>
            <a:r>
              <a:rPr lang="en-US" sz="2400" dirty="0" smtClean="0">
                <a:solidFill>
                  <a:srgbClr val="33354E"/>
                </a:solidFill>
                <a:latin typeface="Fugaz One" pitchFamily="2" charset="0"/>
              </a:rPr>
              <a:t>EASY CHARGE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54E"/>
              </a:solidFill>
              <a:effectLst/>
              <a:uLnTx/>
              <a:uFillTx/>
              <a:latin typeface="Fugaz One" pitchFamily="2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7492" y="1231694"/>
            <a:ext cx="4765508" cy="36279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Contrato: Formato de arrendamiento de equipos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.</a:t>
            </a: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endParaRPr lang="es-UY" dirty="0" smtClean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Inicio estimado: 1° de junio de 2017.</a:t>
            </a:r>
            <a:endParaRPr lang="es-UY" dirty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endParaRPr lang="es-UY" dirty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Plazo: Un año desde el inicio con prorroga automática si 30 días antes de la finalización del mismo no se hubiera comunicado la voluntad de no utilizar la prorroga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.</a:t>
            </a: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endParaRPr lang="es-UY" dirty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Cambio de equipos: 18 meses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.</a:t>
            </a: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endParaRPr lang="es-UY" dirty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Precio mensuales: </a:t>
            </a: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- $</a:t>
            </a: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U 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725 + </a:t>
            </a: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I.V.A. 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por equipo en arrendamientos de 1 a 4 maquinas.</a:t>
            </a: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- $U 667 + I.V.A. por equipo en arrendamientos de 5 a 9 maquinas.</a:t>
            </a: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- $U 580 + I.V.A. por equipo en arrendamientos de 10 o más maquinas.</a:t>
            </a: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endParaRPr lang="es-UY" dirty="0" smtClean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Pago: 30 días.</a:t>
            </a: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endParaRPr lang="es-UY" dirty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Ajuste de precio: Semestral (Enero y Julio), siendo la paramétrica 80 % IPC + 20 % variación del dólar. Primer ajuste enero de 2018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.</a:t>
            </a:r>
            <a:endParaRPr lang="es-UY" dirty="0">
              <a:solidFill>
                <a:schemeClr val="bg2">
                  <a:lumMod val="25000"/>
                </a:scheme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53057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38100"/>
            <a:ext cx="6858000" cy="8477251"/>
            <a:chOff x="2499360" y="0"/>
            <a:chExt cx="4358640" cy="5143500"/>
          </a:xfrm>
        </p:grpSpPr>
        <p:sp>
          <p:nvSpPr>
            <p:cNvPr id="11" name="Right Triangle 10"/>
            <p:cNvSpPr/>
            <p:nvPr/>
          </p:nvSpPr>
          <p:spPr>
            <a:xfrm rot="10800000">
              <a:off x="2499360" y="0"/>
              <a:ext cx="4358640" cy="5143500"/>
            </a:xfrm>
            <a:prstGeom prst="rtTriangle">
              <a:avLst/>
            </a:prstGeom>
            <a:solidFill>
              <a:srgbClr val="02B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 dirty="0"/>
            </a:p>
          </p:txBody>
        </p:sp>
        <p:sp>
          <p:nvSpPr>
            <p:cNvPr id="15" name="Right Triangle 14"/>
            <p:cNvSpPr/>
            <p:nvPr/>
          </p:nvSpPr>
          <p:spPr>
            <a:xfrm rot="10800000">
              <a:off x="3246119" y="0"/>
              <a:ext cx="3611879" cy="51435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285" y="895940"/>
            <a:ext cx="2644768" cy="358182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196899" y="293256"/>
            <a:ext cx="1684372" cy="2093555"/>
            <a:chOff x="4196900" y="398770"/>
            <a:chExt cx="1684372" cy="209355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85304" y="398770"/>
              <a:ext cx="1515443" cy="171082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196900" y="2153771"/>
              <a:ext cx="16843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UY" sz="1600" i="1" dirty="0" err="1" smtClean="0">
                  <a:solidFill>
                    <a:schemeClr val="bg2">
                      <a:lumMod val="25000"/>
                    </a:schemeClr>
                  </a:solidFill>
                  <a:latin typeface="Marvel" panose="02000000000000000000" pitchFamily="2" charset="0"/>
                  <a:ea typeface="Marvel" panose="02000000000000000000" pitchFamily="2" charset="0"/>
                </a:rPr>
                <a:t>Mantenete</a:t>
              </a:r>
              <a:r>
                <a:rPr lang="es-UY" sz="1600" i="1" dirty="0" smtClean="0">
                  <a:solidFill>
                    <a:schemeClr val="bg2">
                      <a:lumMod val="25000"/>
                    </a:schemeClr>
                  </a:solidFill>
                  <a:latin typeface="Marvel" panose="02000000000000000000" pitchFamily="2" charset="0"/>
                  <a:ea typeface="Marvel" panose="02000000000000000000" pitchFamily="2" charset="0"/>
                </a:rPr>
                <a:t> conectado</a:t>
              </a:r>
              <a:endParaRPr lang="es-UY" sz="1600" i="1" dirty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266042" y="3573254"/>
            <a:ext cx="1546085" cy="795522"/>
            <a:chOff x="4285303" y="3169781"/>
            <a:chExt cx="1499786" cy="795522"/>
          </a:xfrm>
        </p:grpSpPr>
        <p:pic>
          <p:nvPicPr>
            <p:cNvPr id="2050" name="Picture 2" descr="Resultado de imagen para icon instagram 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5303" y="3604951"/>
              <a:ext cx="360000" cy="360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cdn0.iconfinder.com/data/icons/social-flat-rounded-rects/512/facebook-256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5303" y="3169781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4645305" y="3195893"/>
              <a:ext cx="113978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UY" sz="1400" i="1" dirty="0" smtClean="0">
                  <a:solidFill>
                    <a:schemeClr val="bg2">
                      <a:lumMod val="25000"/>
                    </a:schemeClr>
                  </a:solidFill>
                  <a:latin typeface="Marvel" panose="02000000000000000000" pitchFamily="2" charset="0"/>
                  <a:ea typeface="Marvel" panose="02000000000000000000" pitchFamily="2" charset="0"/>
                </a:rPr>
                <a:t>@</a:t>
              </a:r>
              <a:r>
                <a:rPr lang="es-UY" sz="1400" i="1" dirty="0" err="1" smtClean="0">
                  <a:solidFill>
                    <a:schemeClr val="bg2">
                      <a:lumMod val="25000"/>
                    </a:schemeClr>
                  </a:solidFill>
                  <a:latin typeface="Marvel" panose="02000000000000000000" pitchFamily="2" charset="0"/>
                  <a:ea typeface="Marvel" panose="02000000000000000000" pitchFamily="2" charset="0"/>
                </a:rPr>
                <a:t>easychargeuy</a:t>
              </a:r>
              <a:endParaRPr lang="es-UY" sz="1400" i="1" dirty="0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45304" y="3630568"/>
              <a:ext cx="113978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UY" sz="1400" i="1" dirty="0" smtClean="0">
                  <a:solidFill>
                    <a:schemeClr val="bg2">
                      <a:lumMod val="25000"/>
                    </a:schemeClr>
                  </a:solidFill>
                  <a:latin typeface="Marvel" panose="02000000000000000000" pitchFamily="2" charset="0"/>
                  <a:ea typeface="Marvel" panose="02000000000000000000" pitchFamily="2" charset="0"/>
                </a:rPr>
                <a:t>@</a:t>
              </a:r>
              <a:r>
                <a:rPr lang="es-UY" sz="1400" i="1" dirty="0" err="1" smtClean="0">
                  <a:solidFill>
                    <a:schemeClr val="bg2">
                      <a:lumMod val="25000"/>
                    </a:schemeClr>
                  </a:solidFill>
                  <a:latin typeface="Marvel" panose="02000000000000000000" pitchFamily="2" charset="0"/>
                  <a:ea typeface="Marvel" panose="02000000000000000000" pitchFamily="2" charset="0"/>
                </a:rPr>
                <a:t>easychargeuy</a:t>
              </a:r>
              <a:endParaRPr lang="es-UY" sz="1400" i="1" dirty="0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129627" y="2509921"/>
            <a:ext cx="242357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UY" sz="1600" i="1" dirty="0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rPr>
              <a:t>+598 099643550</a:t>
            </a:r>
          </a:p>
          <a:p>
            <a:pPr algn="ctr"/>
            <a:r>
              <a:rPr lang="es-UY" sz="1600" i="1" dirty="0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  <a:hlinkClick r:id="rId6"/>
              </a:rPr>
              <a:t>www.easycharge.com.uy</a:t>
            </a:r>
            <a:endParaRPr lang="es-UY" sz="1600" i="1" dirty="0" smtClean="0">
              <a:solidFill>
                <a:schemeClr val="bg2">
                  <a:lumMod val="25000"/>
                </a:schemeClr>
              </a:solidFill>
              <a:latin typeface="Marvel" panose="02000000000000000000" pitchFamily="2" charset="0"/>
              <a:ea typeface="Marvel" panose="02000000000000000000" pitchFamily="2" charset="0"/>
            </a:endParaRPr>
          </a:p>
          <a:p>
            <a:pPr algn="ctr"/>
            <a:r>
              <a:rPr lang="es-UY" sz="1600" i="1" dirty="0" err="1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rPr>
              <a:t>Mail:hola@easycharge.com.uy</a:t>
            </a:r>
            <a:endParaRPr lang="es-UY" sz="1600" i="1" dirty="0" smtClean="0">
              <a:solidFill>
                <a:schemeClr val="bg2">
                  <a:lumMod val="25000"/>
                </a:schemeClr>
              </a:solidFill>
              <a:latin typeface="Marvel" panose="02000000000000000000" pitchFamily="2" charset="0"/>
              <a:ea typeface="Marve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8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791074" y="0"/>
            <a:ext cx="2066925" cy="5143500"/>
            <a:chOff x="2499360" y="0"/>
            <a:chExt cx="4358640" cy="5143500"/>
          </a:xfrm>
        </p:grpSpPr>
        <p:sp>
          <p:nvSpPr>
            <p:cNvPr id="11" name="Right Triangle 10"/>
            <p:cNvSpPr/>
            <p:nvPr/>
          </p:nvSpPr>
          <p:spPr>
            <a:xfrm rot="10800000">
              <a:off x="2499360" y="0"/>
              <a:ext cx="4358640" cy="5143500"/>
            </a:xfrm>
            <a:prstGeom prst="rtTriangle">
              <a:avLst/>
            </a:prstGeom>
            <a:solidFill>
              <a:srgbClr val="02B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15" name="Right Triangle 14"/>
            <p:cNvSpPr/>
            <p:nvPr/>
          </p:nvSpPr>
          <p:spPr>
            <a:xfrm rot="10800000">
              <a:off x="3246119" y="0"/>
              <a:ext cx="3611879" cy="51435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1625" y="3000375"/>
            <a:ext cx="1372838" cy="18592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1597" y="136958"/>
            <a:ext cx="657699" cy="7424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09497" y="879453"/>
            <a:ext cx="8418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UY" sz="700" i="1" dirty="0" err="1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rPr>
              <a:t>Mantenete</a:t>
            </a:r>
            <a:r>
              <a:rPr lang="es-UY" sz="700" i="1" dirty="0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rPr>
              <a:t> conectado</a:t>
            </a:r>
            <a:endParaRPr lang="es-UY" sz="700" i="1" dirty="0">
              <a:solidFill>
                <a:schemeClr val="bg2">
                  <a:lumMod val="25000"/>
                </a:schemeClr>
              </a:solidFill>
              <a:latin typeface="Marvel" panose="02000000000000000000" pitchFamily="2" charset="0"/>
              <a:ea typeface="Marvel" panose="02000000000000000000" pitchFamily="2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87492" y="460419"/>
            <a:ext cx="4220245" cy="6190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54E"/>
                </a:solidFill>
                <a:effectLst/>
                <a:uLnTx/>
                <a:uFillTx/>
                <a:latin typeface="Fugaz One" pitchFamily="2" charset="0"/>
              </a:rPr>
              <a:t>EASY CHARGE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rgbClr val="33354E"/>
              </a:solidFill>
              <a:effectLst/>
              <a:uLnTx/>
              <a:uFillTx/>
              <a:latin typeface="Fugaz One" pitchFamily="2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7492" y="1231694"/>
            <a:ext cx="4498808" cy="33972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3050"/>
              </a:buClr>
              <a:buSzPct val="8000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Easy Charge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un </a:t>
            </a:r>
            <a:r>
              <a:rPr kumimoji="0" lang="es-UY" sz="1800" b="0" i="0" u="none" strike="noStrike" kern="1200" cap="none" spc="0" normalizeH="0" baseline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producto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moderno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de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alta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gama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percibido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como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un gadget para smartphones y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muy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útil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para personas que no se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desconectan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del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mundo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tecnológico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.</a:t>
            </a: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3050"/>
              </a:buClr>
              <a:buSzPct val="8000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3050"/>
              </a:buClr>
              <a:buSzPct val="8000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Recarga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hasta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8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dispositivos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simultaneamente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con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una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pantalla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LED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integrada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que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funciona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como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un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vehículo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de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comunicación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. El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producto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tiene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compatibilidad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con la mayor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cantidad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de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dispositivos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móviles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del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mercado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y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de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fácil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gestión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para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los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usuarios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siendo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una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oportunidad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única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de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negocio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11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791074" y="0"/>
            <a:ext cx="2066925" cy="5143500"/>
            <a:chOff x="2499360" y="0"/>
            <a:chExt cx="4358640" cy="5143500"/>
          </a:xfrm>
        </p:grpSpPr>
        <p:sp>
          <p:nvSpPr>
            <p:cNvPr id="11" name="Right Triangle 10"/>
            <p:cNvSpPr/>
            <p:nvPr/>
          </p:nvSpPr>
          <p:spPr>
            <a:xfrm rot="10800000">
              <a:off x="2499360" y="0"/>
              <a:ext cx="4358640" cy="5143500"/>
            </a:xfrm>
            <a:prstGeom prst="rtTriangle">
              <a:avLst/>
            </a:prstGeom>
            <a:solidFill>
              <a:srgbClr val="02B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15" name="Right Triangle 14"/>
            <p:cNvSpPr/>
            <p:nvPr/>
          </p:nvSpPr>
          <p:spPr>
            <a:xfrm rot="10800000">
              <a:off x="3246119" y="0"/>
              <a:ext cx="3611879" cy="51435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1597" y="136958"/>
            <a:ext cx="657699" cy="7424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09497" y="879453"/>
            <a:ext cx="8418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UY" sz="700" i="1" dirty="0" err="1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rPr>
              <a:t>Mantenete</a:t>
            </a:r>
            <a:r>
              <a:rPr lang="es-UY" sz="700" i="1" dirty="0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rPr>
              <a:t> conectado</a:t>
            </a:r>
            <a:endParaRPr lang="es-UY" sz="700" i="1" dirty="0">
              <a:solidFill>
                <a:schemeClr val="bg2">
                  <a:lumMod val="25000"/>
                </a:schemeClr>
              </a:solidFill>
              <a:latin typeface="Marvel" panose="02000000000000000000" pitchFamily="2" charset="0"/>
              <a:ea typeface="Marvel" panose="02000000000000000000" pitchFamily="2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87492" y="460419"/>
            <a:ext cx="4220245" cy="6190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>
                <a:solidFill>
                  <a:srgbClr val="33354E"/>
                </a:solidFill>
                <a:latin typeface="Fugaz One" pitchFamily="2" charset="0"/>
              </a:rPr>
              <a:t>PROBLEMAS Y OPORTUNIDADES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rgbClr val="33354E"/>
              </a:solidFill>
              <a:effectLst/>
              <a:uLnTx/>
              <a:uFillTx/>
              <a:latin typeface="Fugaz One" pitchFamily="2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7491" y="1079508"/>
            <a:ext cx="5241759" cy="385444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La cantidad de </a:t>
            </a:r>
            <a:r>
              <a:rPr lang="es-UY" dirty="0" err="1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smartphones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 en Uruguay ha crecido en forma exponencial  en los últimos cinco años como se muestra en la siguiente gráfica:</a:t>
            </a: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endParaRPr lang="es-UY" dirty="0" smtClean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endParaRPr lang="es-UY" b="1" dirty="0" smtClean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endParaRPr lang="es-UY" dirty="0" smtClean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endParaRPr lang="es-UY" dirty="0" smtClean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endParaRPr lang="es-UY" dirty="0" smtClean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endParaRPr lang="es-UY" dirty="0" smtClean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endParaRPr lang="es-UY" dirty="0" smtClean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endParaRPr lang="es-UY" dirty="0" smtClean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endParaRPr lang="es-UY" dirty="0" smtClean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endParaRPr lang="es-UY" dirty="0" smtClean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endParaRPr lang="es-UY" dirty="0" smtClean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endParaRPr lang="es-UY" dirty="0" smtClean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endParaRPr lang="es-UY" dirty="0" smtClean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endParaRPr lang="es-UY" dirty="0" smtClean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endParaRPr lang="es-UY" dirty="0" smtClean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La vida moderna nos ha hecho dependientes de nuestros teléfonos celulares, existiendo una terminología científica para ello:</a:t>
            </a: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endParaRPr lang="es-UY" dirty="0" smtClean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r>
              <a:rPr lang="es-UY" dirty="0" err="1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Nomofobia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: “nombre que se designa al </a:t>
            </a:r>
            <a:r>
              <a:rPr lang="es-UY" dirty="0" err="1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desconfort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 o la angustia causada por la incapacidad de comunicarse a través de aparatos celulares”.</a:t>
            </a: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endParaRPr lang="es-UY" dirty="0" smtClean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Nadie quiere correr el riesgo de quedarse sin batería. Easy Charge vino para solucionar ese problema.</a:t>
            </a:r>
          </a:p>
          <a:p>
            <a:pPr marL="0" lvl="1" indent="0">
              <a:spcBef>
                <a:spcPts val="0"/>
              </a:spcBef>
              <a:buClr>
                <a:srgbClr val="263050"/>
              </a:buClr>
              <a:buNone/>
            </a:pPr>
            <a:endParaRPr lang="en-US" dirty="0">
              <a:solidFill>
                <a:schemeClr val="bg2">
                  <a:lumMod val="25000"/>
                </a:schemeClr>
              </a:solidFill>
              <a:latin typeface="Corbel"/>
            </a:endParaRPr>
          </a:p>
        </p:txBody>
      </p:sp>
      <p:graphicFrame>
        <p:nvGraphicFramePr>
          <p:cNvPr id="13" name="Char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392510"/>
              </p:ext>
            </p:extLst>
          </p:nvPr>
        </p:nvGraphicFramePr>
        <p:xfrm>
          <a:off x="197869" y="1539927"/>
          <a:ext cx="4947327" cy="1974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1625" y="3000375"/>
            <a:ext cx="1372838" cy="185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5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791074" y="0"/>
            <a:ext cx="2066925" cy="5143500"/>
            <a:chOff x="2499360" y="0"/>
            <a:chExt cx="4358640" cy="5143500"/>
          </a:xfrm>
        </p:grpSpPr>
        <p:sp>
          <p:nvSpPr>
            <p:cNvPr id="11" name="Right Triangle 10"/>
            <p:cNvSpPr/>
            <p:nvPr/>
          </p:nvSpPr>
          <p:spPr>
            <a:xfrm rot="10800000">
              <a:off x="2499360" y="0"/>
              <a:ext cx="4358640" cy="5143500"/>
            </a:xfrm>
            <a:prstGeom prst="rtTriangle">
              <a:avLst/>
            </a:prstGeom>
            <a:solidFill>
              <a:srgbClr val="02B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15" name="Right Triangle 14"/>
            <p:cNvSpPr/>
            <p:nvPr/>
          </p:nvSpPr>
          <p:spPr>
            <a:xfrm rot="10800000">
              <a:off x="3246119" y="0"/>
              <a:ext cx="3611879" cy="51435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1597" y="136958"/>
            <a:ext cx="657699" cy="7424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09497" y="879453"/>
            <a:ext cx="8418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UY" sz="700" i="1" dirty="0" err="1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rPr>
              <a:t>Mantenete</a:t>
            </a:r>
            <a:r>
              <a:rPr lang="es-UY" sz="700" i="1" dirty="0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rPr>
              <a:t> conectado</a:t>
            </a:r>
            <a:endParaRPr lang="es-UY" sz="700" i="1" dirty="0">
              <a:solidFill>
                <a:schemeClr val="bg2">
                  <a:lumMod val="25000"/>
                </a:schemeClr>
              </a:solidFill>
              <a:latin typeface="Marvel" panose="02000000000000000000" pitchFamily="2" charset="0"/>
              <a:ea typeface="Marvel" panose="02000000000000000000" pitchFamily="2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87492" y="460419"/>
            <a:ext cx="4220245" cy="6190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UY" dirty="0" smtClean="0">
                <a:solidFill>
                  <a:srgbClr val="33354E"/>
                </a:solidFill>
                <a:latin typeface="Fugaz One" pitchFamily="2" charset="0"/>
              </a:rPr>
              <a:t>¿POR QUÉ TENER EASY CHARGE EN SU NEGOCIO?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rgbClr val="33354E"/>
              </a:solidFill>
              <a:effectLst/>
              <a:uLnTx/>
              <a:uFillTx/>
              <a:latin typeface="Fugaz One" pitchFamily="2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7492" y="1231694"/>
            <a:ext cx="4498808" cy="3397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Es una necesidad de los clientes para que sus teléfonos celulares se mantengan con carga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.</a:t>
            </a: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endParaRPr lang="es-UY" dirty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Significa un valor agregado para su negocio, atrayendo clientela a su establecimiento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.</a:t>
            </a: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endParaRPr lang="es-UY" dirty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Es una vía de comunicación para exhibir contenidos.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1625" y="3000375"/>
            <a:ext cx="1372838" cy="185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3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791074" y="0"/>
            <a:ext cx="2066925" cy="5143500"/>
            <a:chOff x="2499360" y="0"/>
            <a:chExt cx="4358640" cy="5143500"/>
          </a:xfrm>
        </p:grpSpPr>
        <p:sp>
          <p:nvSpPr>
            <p:cNvPr id="11" name="Right Triangle 10"/>
            <p:cNvSpPr/>
            <p:nvPr/>
          </p:nvSpPr>
          <p:spPr>
            <a:xfrm rot="10800000">
              <a:off x="2499360" y="0"/>
              <a:ext cx="4358640" cy="5143500"/>
            </a:xfrm>
            <a:prstGeom prst="rtTriangle">
              <a:avLst/>
            </a:prstGeom>
            <a:solidFill>
              <a:srgbClr val="02B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15" name="Right Triangle 14"/>
            <p:cNvSpPr/>
            <p:nvPr/>
          </p:nvSpPr>
          <p:spPr>
            <a:xfrm rot="10800000">
              <a:off x="3246119" y="0"/>
              <a:ext cx="3611879" cy="51435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1625" y="3000375"/>
            <a:ext cx="1372838" cy="18592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1597" y="136958"/>
            <a:ext cx="657699" cy="7424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09497" y="879453"/>
            <a:ext cx="8418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UY" sz="700" i="1" dirty="0" err="1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rPr>
              <a:t>Mantenete</a:t>
            </a:r>
            <a:r>
              <a:rPr lang="es-UY" sz="700" i="1" dirty="0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rPr>
              <a:t> conectado</a:t>
            </a:r>
            <a:endParaRPr lang="es-UY" sz="700" i="1" dirty="0">
              <a:solidFill>
                <a:schemeClr val="bg2">
                  <a:lumMod val="25000"/>
                </a:schemeClr>
              </a:solidFill>
              <a:latin typeface="Marvel" panose="02000000000000000000" pitchFamily="2" charset="0"/>
              <a:ea typeface="Marvel" panose="02000000000000000000" pitchFamily="2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87492" y="460419"/>
            <a:ext cx="4220245" cy="6190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>
                <a:solidFill>
                  <a:srgbClr val="33354E"/>
                </a:solidFill>
                <a:latin typeface="Fugaz One" pitchFamily="2" charset="0"/>
              </a:rPr>
              <a:t>PUBLICO OBJETIVO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rgbClr val="33354E"/>
              </a:solidFill>
              <a:effectLst/>
              <a:uLnTx/>
              <a:uFillTx/>
              <a:latin typeface="Fugaz One" pitchFamily="2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7492" y="1231694"/>
            <a:ext cx="4498808" cy="3397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Franja etaria de 18 a 50 años.</a:t>
            </a: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 err="1">
                <a:solidFill>
                  <a:schemeClr val="bg2">
                    <a:lumMod val="25000"/>
                  </a:schemeClr>
                </a:solidFill>
                <a:latin typeface="Corbel"/>
              </a:rPr>
              <a:t>Multi</a:t>
            </a: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-tareas.</a:t>
            </a: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Frecuentan bares y restaurantes.</a:t>
            </a: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Tienen acceso a internet.</a:t>
            </a: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No se desconectan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.</a:t>
            </a:r>
            <a:endParaRPr lang="es-UY" dirty="0">
              <a:solidFill>
                <a:schemeClr val="bg2">
                  <a:lumMod val="25000"/>
                </a:scheme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66421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791074" y="0"/>
            <a:ext cx="2066925" cy="5143500"/>
            <a:chOff x="2499360" y="0"/>
            <a:chExt cx="4358640" cy="5143500"/>
          </a:xfrm>
        </p:grpSpPr>
        <p:sp>
          <p:nvSpPr>
            <p:cNvPr id="11" name="Right Triangle 10"/>
            <p:cNvSpPr/>
            <p:nvPr/>
          </p:nvSpPr>
          <p:spPr>
            <a:xfrm rot="10800000">
              <a:off x="2499360" y="0"/>
              <a:ext cx="4358640" cy="5143500"/>
            </a:xfrm>
            <a:prstGeom prst="rtTriangle">
              <a:avLst/>
            </a:prstGeom>
            <a:solidFill>
              <a:srgbClr val="02B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15" name="Right Triangle 14"/>
            <p:cNvSpPr/>
            <p:nvPr/>
          </p:nvSpPr>
          <p:spPr>
            <a:xfrm rot="10800000">
              <a:off x="3246119" y="0"/>
              <a:ext cx="3611879" cy="51435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1625" y="3000375"/>
            <a:ext cx="1372838" cy="18592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1597" y="136958"/>
            <a:ext cx="657699" cy="7424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09497" y="879453"/>
            <a:ext cx="8418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UY" sz="700" i="1" dirty="0" err="1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rPr>
              <a:t>Mantenete</a:t>
            </a:r>
            <a:r>
              <a:rPr lang="es-UY" sz="700" i="1" dirty="0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rPr>
              <a:t> conectado</a:t>
            </a:r>
            <a:endParaRPr lang="es-UY" sz="700" i="1" dirty="0">
              <a:solidFill>
                <a:schemeClr val="bg2">
                  <a:lumMod val="25000"/>
                </a:schemeClr>
              </a:solidFill>
              <a:latin typeface="Marvel" panose="02000000000000000000" pitchFamily="2" charset="0"/>
              <a:ea typeface="Marvel" panose="02000000000000000000" pitchFamily="2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87492" y="460419"/>
            <a:ext cx="4220245" cy="6190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>
                <a:solidFill>
                  <a:srgbClr val="33354E"/>
                </a:solidFill>
                <a:latin typeface="Fugaz One" pitchFamily="2" charset="0"/>
              </a:rPr>
              <a:t>BENEFICIOS DE EASY CHARGE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rgbClr val="33354E"/>
              </a:solidFill>
              <a:effectLst/>
              <a:uLnTx/>
              <a:uFillTx/>
              <a:latin typeface="Fugaz One" pitchFamily="2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7492" y="1231694"/>
            <a:ext cx="4498808" cy="33972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Easy Charge combina la utilidad de un cargador de celulares de alta potencia con un vehículo de media en un dispositivo compacto, siendo ideal para establecimientos comerciales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.</a:t>
            </a: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endParaRPr lang="es-UY" dirty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Easy Charge es un producto perfecto para colocar en mesas de bares y restaurantes, 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adecuándose </a:t>
            </a: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estéticamente a cada local. </a:t>
            </a:r>
            <a:endParaRPr lang="es-UY" dirty="0" smtClean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endParaRPr lang="es-UY" dirty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Easy Charge soluciona la problemática de las personas de quedarse sin carga en sus dispositivos, atrayéndolos al establecimiento al contar el mismo con un producto único e innovador.</a:t>
            </a:r>
          </a:p>
        </p:txBody>
      </p:sp>
    </p:spTree>
    <p:extLst>
      <p:ext uri="{BB962C8B-B14F-4D97-AF65-F5344CB8AC3E}">
        <p14:creationId xmlns:p14="http://schemas.microsoft.com/office/powerpoint/2010/main" val="339372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791074" y="0"/>
            <a:ext cx="2066925" cy="5143500"/>
            <a:chOff x="2499360" y="0"/>
            <a:chExt cx="4358640" cy="5143500"/>
          </a:xfrm>
        </p:grpSpPr>
        <p:sp>
          <p:nvSpPr>
            <p:cNvPr id="11" name="Right Triangle 10"/>
            <p:cNvSpPr/>
            <p:nvPr/>
          </p:nvSpPr>
          <p:spPr>
            <a:xfrm rot="10800000">
              <a:off x="2499360" y="0"/>
              <a:ext cx="4358640" cy="5143500"/>
            </a:xfrm>
            <a:prstGeom prst="rtTriangle">
              <a:avLst/>
            </a:prstGeom>
            <a:solidFill>
              <a:srgbClr val="02B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15" name="Right Triangle 14"/>
            <p:cNvSpPr/>
            <p:nvPr/>
          </p:nvSpPr>
          <p:spPr>
            <a:xfrm rot="10800000">
              <a:off x="3246119" y="0"/>
              <a:ext cx="3611879" cy="51435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1625" y="3000375"/>
            <a:ext cx="1372838" cy="18592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1597" y="136958"/>
            <a:ext cx="657699" cy="7424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09497" y="879453"/>
            <a:ext cx="8418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UY" sz="700" i="1" dirty="0" err="1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rPr>
              <a:t>Mantenete</a:t>
            </a:r>
            <a:r>
              <a:rPr lang="es-UY" sz="700" i="1" dirty="0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rPr>
              <a:t> conectado</a:t>
            </a:r>
            <a:endParaRPr lang="es-UY" sz="700" i="1" dirty="0">
              <a:solidFill>
                <a:schemeClr val="bg2">
                  <a:lumMod val="25000"/>
                </a:schemeClr>
              </a:solidFill>
              <a:latin typeface="Marvel" panose="02000000000000000000" pitchFamily="2" charset="0"/>
              <a:ea typeface="Marvel" panose="02000000000000000000" pitchFamily="2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87492" y="460419"/>
            <a:ext cx="4220245" cy="6190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>
                <a:solidFill>
                  <a:srgbClr val="33354E"/>
                </a:solidFill>
                <a:latin typeface="Fugaz One" pitchFamily="2" charset="0"/>
              </a:rPr>
              <a:t>ESPECIFICACIONES DE EASY CHARGE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rgbClr val="33354E"/>
              </a:solidFill>
              <a:effectLst/>
              <a:uLnTx/>
              <a:uFillTx/>
              <a:latin typeface="Fugaz One" pitchFamily="2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7492" y="1231694"/>
            <a:ext cx="4765508" cy="36279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Permite cargar hasta 8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 Smartphone y/o dispositivos a </a:t>
            </a: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la vez 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(Apple/Samsung/</a:t>
            </a:r>
            <a:r>
              <a:rPr lang="es-UY" dirty="0" err="1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Blackberry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/Sony/Motorola).</a:t>
            </a: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endParaRPr lang="es-UY" dirty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Pantalla de 7” que permite exhibir publicidades/Menús/Fotos, soportando también 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múltiples </a:t>
            </a: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formatos de video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.</a:t>
            </a: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endParaRPr lang="es-UY" dirty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Batería </a:t>
            </a: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interna Samsung de funcionamiento ininterrumpido por 5-7 horas. </a:t>
            </a:r>
            <a:endParaRPr lang="es-UY" dirty="0" smtClean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endParaRPr lang="es-UY" dirty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Dimensiones: 240mm*130mm*110mm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.</a:t>
            </a: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endParaRPr lang="es-UY" dirty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Peso: 950 gramos.</a:t>
            </a:r>
          </a:p>
        </p:txBody>
      </p:sp>
    </p:spTree>
    <p:extLst>
      <p:ext uri="{BB962C8B-B14F-4D97-AF65-F5344CB8AC3E}">
        <p14:creationId xmlns:p14="http://schemas.microsoft.com/office/powerpoint/2010/main" val="417978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791074" y="0"/>
            <a:ext cx="2066925" cy="5143500"/>
            <a:chOff x="2499360" y="0"/>
            <a:chExt cx="4358640" cy="5143500"/>
          </a:xfrm>
        </p:grpSpPr>
        <p:sp>
          <p:nvSpPr>
            <p:cNvPr id="11" name="Right Triangle 10"/>
            <p:cNvSpPr/>
            <p:nvPr/>
          </p:nvSpPr>
          <p:spPr>
            <a:xfrm rot="10800000">
              <a:off x="2499360" y="0"/>
              <a:ext cx="4358640" cy="5143500"/>
            </a:xfrm>
            <a:prstGeom prst="rtTriangle">
              <a:avLst/>
            </a:prstGeom>
            <a:solidFill>
              <a:srgbClr val="02B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15" name="Right Triangle 14"/>
            <p:cNvSpPr/>
            <p:nvPr/>
          </p:nvSpPr>
          <p:spPr>
            <a:xfrm rot="10800000">
              <a:off x="3246119" y="0"/>
              <a:ext cx="3611879" cy="51435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1625" y="3000375"/>
            <a:ext cx="1372838" cy="18592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1597" y="136958"/>
            <a:ext cx="657699" cy="7424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09497" y="879453"/>
            <a:ext cx="8418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UY" sz="700" i="1" dirty="0" err="1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rPr>
              <a:t>Mantenete</a:t>
            </a:r>
            <a:r>
              <a:rPr lang="es-UY" sz="700" i="1" dirty="0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rPr>
              <a:t> conectado</a:t>
            </a:r>
            <a:endParaRPr lang="es-UY" sz="700" i="1" dirty="0">
              <a:solidFill>
                <a:schemeClr val="bg2">
                  <a:lumMod val="25000"/>
                </a:schemeClr>
              </a:solidFill>
              <a:latin typeface="Marvel" panose="02000000000000000000" pitchFamily="2" charset="0"/>
              <a:ea typeface="Marvel" panose="02000000000000000000" pitchFamily="2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87492" y="460419"/>
            <a:ext cx="4070183" cy="6190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>
                <a:solidFill>
                  <a:srgbClr val="33354E"/>
                </a:solidFill>
                <a:latin typeface="Fugaz One" pitchFamily="2" charset="0"/>
              </a:rPr>
              <a:t>MODALIDADES DE NEGOCIO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rgbClr val="33354E"/>
              </a:solidFill>
              <a:effectLst/>
              <a:uLnTx/>
              <a:uFillTx/>
              <a:latin typeface="Fugaz One" pitchFamily="2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7492" y="1605249"/>
            <a:ext cx="5090598" cy="325436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50000"/>
                  </a:schemeClr>
                </a:solidFill>
                <a:latin typeface="Corbel"/>
              </a:rPr>
              <a:t>Easy Charge Show consiste en otorgar al establecimiento en formato de comodato sin costo alguno la cantidad de equipos que considere necesario. En dichos aparatos se exhibirá </a:t>
            </a:r>
            <a:r>
              <a:rPr lang="es-UY" dirty="0" smtClean="0">
                <a:solidFill>
                  <a:schemeClr val="bg2">
                    <a:lumMod val="50000"/>
                  </a:schemeClr>
                </a:solidFill>
                <a:latin typeface="Corbel"/>
              </a:rPr>
              <a:t>publicidad de diversas empresas y del establecimiento </a:t>
            </a:r>
            <a:r>
              <a:rPr lang="es-UY" dirty="0">
                <a:solidFill>
                  <a:schemeClr val="bg2">
                    <a:lumMod val="50000"/>
                  </a:schemeClr>
                </a:solidFill>
                <a:latin typeface="Corbel"/>
              </a:rPr>
              <a:t>en formato de </a:t>
            </a:r>
            <a:r>
              <a:rPr lang="es-UY" dirty="0" smtClean="0">
                <a:solidFill>
                  <a:schemeClr val="bg2">
                    <a:lumMod val="50000"/>
                  </a:schemeClr>
                </a:solidFill>
                <a:latin typeface="Corbel"/>
              </a:rPr>
              <a:t>imagen. </a:t>
            </a: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endParaRPr lang="es-UY" dirty="0">
              <a:solidFill>
                <a:schemeClr val="bg2">
                  <a:lumMod val="50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50000"/>
                  </a:schemeClr>
                </a:solidFill>
                <a:latin typeface="Corbel"/>
              </a:rPr>
              <a:t>El establecimiento formara parte de la “Alianza Easy Charge” , contando con un producto novedoso en el mercado uruguayo que atraerá clientela al mismo,  recibiendo un pago mensual por cada marca publicitaria que se exhiba en los equipos. </a:t>
            </a: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endParaRPr lang="es-UY" dirty="0">
              <a:solidFill>
                <a:schemeClr val="bg2">
                  <a:lumMod val="50000"/>
                </a:schemeClr>
              </a:solidFill>
              <a:latin typeface="Corbel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4191" y="1246482"/>
            <a:ext cx="4070183" cy="3587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000" dirty="0" smtClean="0">
                <a:solidFill>
                  <a:srgbClr val="33354E"/>
                </a:solidFill>
                <a:latin typeface="Fugaz One" pitchFamily="2" charset="0"/>
              </a:rPr>
              <a:t>EASY CHARGE SHOW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354E"/>
              </a:solidFill>
              <a:effectLst/>
              <a:uLnTx/>
              <a:uFillTx/>
              <a:latin typeface="Fugaz O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17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791074" y="0"/>
            <a:ext cx="2066925" cy="5143500"/>
            <a:chOff x="2499360" y="0"/>
            <a:chExt cx="4358640" cy="5143500"/>
          </a:xfrm>
        </p:grpSpPr>
        <p:sp>
          <p:nvSpPr>
            <p:cNvPr id="11" name="Right Triangle 10"/>
            <p:cNvSpPr/>
            <p:nvPr/>
          </p:nvSpPr>
          <p:spPr>
            <a:xfrm rot="10800000">
              <a:off x="2499360" y="0"/>
              <a:ext cx="4358640" cy="5143500"/>
            </a:xfrm>
            <a:prstGeom prst="rtTriangle">
              <a:avLst/>
            </a:prstGeom>
            <a:solidFill>
              <a:srgbClr val="02B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15" name="Right Triangle 14"/>
            <p:cNvSpPr/>
            <p:nvPr/>
          </p:nvSpPr>
          <p:spPr>
            <a:xfrm rot="10800000">
              <a:off x="3246119" y="0"/>
              <a:ext cx="3611879" cy="51435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1625" y="3000375"/>
            <a:ext cx="1372838" cy="18592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1597" y="136958"/>
            <a:ext cx="657699" cy="7424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09497" y="879453"/>
            <a:ext cx="8418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UY" sz="700" i="1" dirty="0" err="1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rPr>
              <a:t>Mantenete</a:t>
            </a:r>
            <a:r>
              <a:rPr lang="es-UY" sz="700" i="1" dirty="0" smtClean="0">
                <a:solidFill>
                  <a:schemeClr val="bg2">
                    <a:lumMod val="25000"/>
                  </a:schemeClr>
                </a:solidFill>
                <a:latin typeface="Marvel" panose="02000000000000000000" pitchFamily="2" charset="0"/>
                <a:ea typeface="Marvel" panose="02000000000000000000" pitchFamily="2" charset="0"/>
              </a:rPr>
              <a:t> conectado</a:t>
            </a:r>
            <a:endParaRPr lang="es-UY" sz="700" i="1" dirty="0">
              <a:solidFill>
                <a:schemeClr val="bg2">
                  <a:lumMod val="25000"/>
                </a:schemeClr>
              </a:solidFill>
              <a:latin typeface="Marvel" panose="02000000000000000000" pitchFamily="2" charset="0"/>
              <a:ea typeface="Marvel" panose="02000000000000000000" pitchFamily="2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87492" y="460419"/>
            <a:ext cx="4070183" cy="6190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>
                <a:solidFill>
                  <a:srgbClr val="33354E"/>
                </a:solidFill>
                <a:latin typeface="Fugaz One" pitchFamily="2" charset="0"/>
              </a:rPr>
              <a:t>MODALIDADES DE NEGOCIO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rgbClr val="33354E"/>
              </a:solidFill>
              <a:effectLst/>
              <a:uLnTx/>
              <a:uFillTx/>
              <a:latin typeface="Fugaz One" pitchFamily="2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7492" y="1605249"/>
            <a:ext cx="5090598" cy="32543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Intervalos de publicidad: publicidades de marcas asociadas a </a:t>
            </a:r>
            <a:r>
              <a:rPr lang="es-UY" dirty="0" err="1">
                <a:solidFill>
                  <a:schemeClr val="bg2">
                    <a:lumMod val="25000"/>
                  </a:schemeClr>
                </a:solidFill>
                <a:latin typeface="Corbel"/>
              </a:rPr>
              <a:t>Easy</a:t>
            </a: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 </a:t>
            </a:r>
            <a:r>
              <a:rPr lang="es-UY" dirty="0" err="1">
                <a:solidFill>
                  <a:schemeClr val="bg2">
                    <a:lumMod val="25000"/>
                  </a:schemeClr>
                </a:solidFill>
                <a:latin typeface="Corbel"/>
              </a:rPr>
              <a:t>Charge</a:t>
            </a: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 cada 6 segundos o su equivalente en tiempo 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intercalando con </a:t>
            </a: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una publicidad, menú o lo que el establecimiento solicite 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cada </a:t>
            </a: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30 segundos.</a:t>
            </a: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endParaRPr lang="es-UY" dirty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Cantidad de marcas: Máximo 10 por equipo, siendo marcas de renombre internacional y nacional, no siendo competencia directa de marcas que ya auspicien al local.</a:t>
            </a: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endParaRPr lang="es-UY" dirty="0">
              <a:solidFill>
                <a:schemeClr val="bg2">
                  <a:lumMod val="25000"/>
                </a:schemeClr>
              </a:solidFill>
              <a:latin typeface="Corbel"/>
            </a:endParaRP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Ejemplo: En un local con 7 horas de atención, en un escenario con la totalidad de las publicidades contratadas, los menús u ofertas del establecimiento se exhibirán en cada </a:t>
            </a:r>
            <a:r>
              <a:rPr lang="es-UY" dirty="0" err="1">
                <a:solidFill>
                  <a:schemeClr val="bg2">
                    <a:lumMod val="25000"/>
                  </a:schemeClr>
                </a:solidFill>
                <a:latin typeface="Corbel"/>
              </a:rPr>
              <a:t>Easy</a:t>
            </a: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 </a:t>
            </a:r>
            <a:r>
              <a:rPr lang="es-UY" dirty="0" err="1">
                <a:solidFill>
                  <a:schemeClr val="bg2">
                    <a:lumMod val="25000"/>
                  </a:schemeClr>
                </a:solidFill>
                <a:latin typeface="Corbel"/>
              </a:rPr>
              <a:t>Charge</a:t>
            </a: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 por 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un total </a:t>
            </a: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de 70 minutos 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diarios mientras </a:t>
            </a: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que cada una de las publicidades tendrá una exposición </a:t>
            </a:r>
            <a:r>
              <a:rPr lang="es-UY" dirty="0" smtClean="0">
                <a:solidFill>
                  <a:schemeClr val="bg2">
                    <a:lumMod val="25000"/>
                  </a:schemeClr>
                </a:solidFill>
                <a:latin typeface="Corbel"/>
              </a:rPr>
              <a:t>de </a:t>
            </a:r>
            <a:r>
              <a:rPr lang="es-UY" dirty="0">
                <a:solidFill>
                  <a:schemeClr val="bg2">
                    <a:lumMod val="25000"/>
                  </a:schemeClr>
                </a:solidFill>
                <a:latin typeface="Corbel"/>
              </a:rPr>
              <a:t>35 minutos. </a:t>
            </a:r>
          </a:p>
          <a:p>
            <a:pPr marL="285750" lvl="1" indent="-285750">
              <a:spcBef>
                <a:spcPts val="0"/>
              </a:spcBef>
              <a:buClr>
                <a:srgbClr val="263050"/>
              </a:buClr>
            </a:pPr>
            <a:endParaRPr lang="es-UY" dirty="0">
              <a:solidFill>
                <a:schemeClr val="bg2">
                  <a:lumMod val="50000"/>
                </a:schemeClr>
              </a:solidFill>
              <a:latin typeface="Corbel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4191" y="1246482"/>
            <a:ext cx="4070183" cy="3587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000" dirty="0" smtClean="0">
                <a:solidFill>
                  <a:srgbClr val="33354E"/>
                </a:solidFill>
                <a:latin typeface="Fugaz One" pitchFamily="2" charset="0"/>
              </a:rPr>
              <a:t>EASY CHARGE SHOW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354E"/>
              </a:solidFill>
              <a:effectLst/>
              <a:uLnTx/>
              <a:uFillTx/>
              <a:latin typeface="Fugaz O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87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1988</TotalTime>
  <Words>1241</Words>
  <Application>Microsoft Office PowerPoint</Application>
  <PresentationFormat>Custom</PresentationFormat>
  <Paragraphs>146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Calibri</vt:lpstr>
      <vt:lpstr>Wingdings</vt:lpstr>
      <vt:lpstr>Fugaz One</vt:lpstr>
      <vt:lpstr>Marvel</vt:lpstr>
      <vt:lpstr>Arial</vt:lpstr>
      <vt:lpstr>Corbel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Wilmer Alfredo Blanco Contreras</dc:creator>
  <cp:lastModifiedBy>Wilmer Alfredo Blanco Contreras</cp:lastModifiedBy>
  <cp:revision>46</cp:revision>
  <dcterms:created xsi:type="dcterms:W3CDTF">2017-04-06T21:59:57Z</dcterms:created>
  <dcterms:modified xsi:type="dcterms:W3CDTF">2017-05-12T00:21:44Z</dcterms:modified>
</cp:coreProperties>
</file>